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Cabin"/>
      <p:regular r:id="rId17"/>
      <p:bold r:id="rId18"/>
      <p:italic r:id="rId19"/>
      <p:boldItalic r:id="rId20"/>
    </p:embeddedFont>
    <p:embeddedFont>
      <p:font typeface="Unbounde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bin-boldItalic.fntdata"/><Relationship Id="rId11" Type="http://schemas.openxmlformats.org/officeDocument/2006/relationships/slide" Target="slides/slide7.xml"/><Relationship Id="rId22" Type="http://schemas.openxmlformats.org/officeDocument/2006/relationships/font" Target="fonts/Unbounded-bold.fntdata"/><Relationship Id="rId10" Type="http://schemas.openxmlformats.org/officeDocument/2006/relationships/slide" Target="slides/slide6.xml"/><Relationship Id="rId21" Type="http://schemas.openxmlformats.org/officeDocument/2006/relationships/font" Target="fonts/Unbounded-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bin-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abin-italic.fntdata"/><Relationship Id="rId6" Type="http://schemas.openxmlformats.org/officeDocument/2006/relationships/slide" Target="slides/slide2.xml"/><Relationship Id="rId18" Type="http://schemas.openxmlformats.org/officeDocument/2006/relationships/font" Target="fonts/Cabin-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 name="Google Shape;42;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 name="Google Shape;43;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 name="Google Shape;128;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6" name="Google Shape;136;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 name="Google Shape;5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 name="Google Shape;62;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 name="Google Shape;80;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8" name="Google Shape;88;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6" name="Google Shape;96;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 name="Google Shape;104;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 name="Google Shape;112;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0" name="Google Shape;120;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3" name="Shape 33"/>
        <p:cNvGrpSpPr/>
        <p:nvPr/>
      </p:nvGrpSpPr>
      <p:grpSpPr>
        <a:xfrm>
          <a:off x="0" y="0"/>
          <a:ext cx="0" cy="0"/>
          <a:chOff x="0" y="0"/>
          <a:chExt cx="0" cy="0"/>
        </a:xfrm>
      </p:grpSpPr>
      <p:pic>
        <p:nvPicPr>
          <p:cNvPr descr="preencoded.png" id="34" name="Google Shape;34;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5" name="Google Shape;35;p11"/>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36" name="Shape 36"/>
        <p:cNvGrpSpPr/>
        <p:nvPr/>
      </p:nvGrpSpPr>
      <p:grpSpPr>
        <a:xfrm>
          <a:off x="0" y="0"/>
          <a:ext cx="0" cy="0"/>
          <a:chOff x="0" y="0"/>
          <a:chExt cx="0" cy="0"/>
        </a:xfrm>
      </p:grpSpPr>
      <p:pic>
        <p:nvPicPr>
          <p:cNvPr descr="preencoded.png" id="37" name="Google Shape;37;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8" name="Google Shape;38;p12"/>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 name="Shape 9"/>
        <p:cNvGrpSpPr/>
        <p:nvPr/>
      </p:nvGrpSpPr>
      <p:grpSpPr>
        <a:xfrm>
          <a:off x="0" y="0"/>
          <a:ext cx="0" cy="0"/>
          <a:chOff x="0" y="0"/>
          <a:chExt cx="0" cy="0"/>
        </a:xfrm>
      </p:grpSpPr>
      <p:pic>
        <p:nvPicPr>
          <p:cNvPr descr="preencoded.png" id="10" name="Google Shape;10;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1" name="Google Shape;11;p3"/>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2" name="Shape 12"/>
        <p:cNvGrpSpPr/>
        <p:nvPr/>
      </p:nvGrpSpPr>
      <p:grpSpPr>
        <a:xfrm>
          <a:off x="0" y="0"/>
          <a:ext cx="0" cy="0"/>
          <a:chOff x="0" y="0"/>
          <a:chExt cx="0" cy="0"/>
        </a:xfrm>
      </p:grpSpPr>
      <p:pic>
        <p:nvPicPr>
          <p:cNvPr descr="preencoded.png" id="13" name="Google Shape;13;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 name="Google Shape;14;p4"/>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5" name="Shape 15"/>
        <p:cNvGrpSpPr/>
        <p:nvPr/>
      </p:nvGrpSpPr>
      <p:grpSpPr>
        <a:xfrm>
          <a:off x="0" y="0"/>
          <a:ext cx="0" cy="0"/>
          <a:chOff x="0" y="0"/>
          <a:chExt cx="0" cy="0"/>
        </a:xfrm>
      </p:grpSpPr>
      <p:pic>
        <p:nvPicPr>
          <p:cNvPr descr="preencoded.png" id="16" name="Google Shape;16;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7" name="Google Shape;17;p5"/>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pic>
        <p:nvPicPr>
          <p:cNvPr descr="preencoded.png" id="19" name="Google Shape;19;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6"/>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1" name="Shape 21"/>
        <p:cNvGrpSpPr/>
        <p:nvPr/>
      </p:nvGrpSpPr>
      <p:grpSpPr>
        <a:xfrm>
          <a:off x="0" y="0"/>
          <a:ext cx="0" cy="0"/>
          <a:chOff x="0" y="0"/>
          <a:chExt cx="0" cy="0"/>
        </a:xfrm>
      </p:grpSpPr>
      <p:pic>
        <p:nvPicPr>
          <p:cNvPr descr="preencoded.png" id="22" name="Google Shape;22;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3" name="Google Shape;23;p7"/>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4" name="Shape 24"/>
        <p:cNvGrpSpPr/>
        <p:nvPr/>
      </p:nvGrpSpPr>
      <p:grpSpPr>
        <a:xfrm>
          <a:off x="0" y="0"/>
          <a:ext cx="0" cy="0"/>
          <a:chOff x="0" y="0"/>
          <a:chExt cx="0" cy="0"/>
        </a:xfrm>
      </p:grpSpPr>
      <p:pic>
        <p:nvPicPr>
          <p:cNvPr descr="preencoded.png" id="25" name="Google Shape;2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6" name="Google Shape;26;p8"/>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7" name="Shape 27"/>
        <p:cNvGrpSpPr/>
        <p:nvPr/>
      </p:nvGrpSpPr>
      <p:grpSpPr>
        <a:xfrm>
          <a:off x="0" y="0"/>
          <a:ext cx="0" cy="0"/>
          <a:chOff x="0" y="0"/>
          <a:chExt cx="0" cy="0"/>
        </a:xfrm>
      </p:grpSpPr>
      <p:pic>
        <p:nvPicPr>
          <p:cNvPr descr="preencoded.png" id="28" name="Google Shape;28;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 name="Google Shape;29;p9"/>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0" name="Shape 30"/>
        <p:cNvGrpSpPr/>
        <p:nvPr/>
      </p:nvGrpSpPr>
      <p:grpSpPr>
        <a:xfrm>
          <a:off x="0" y="0"/>
          <a:ext cx="0" cy="0"/>
          <a:chOff x="0" y="0"/>
          <a:chExt cx="0" cy="0"/>
        </a:xfrm>
      </p:grpSpPr>
      <p:pic>
        <p:nvPicPr>
          <p:cNvPr descr="preencoded.png" id="31" name="Google Shape;31;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0"/>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descr="preencoded.png" id="45" name="Google Shape;45;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6" name="Google Shape;46;p14"/>
          <p:cNvSpPr/>
          <p:nvPr/>
        </p:nvSpPr>
        <p:spPr>
          <a:xfrm>
            <a:off x="6350437" y="886658"/>
            <a:ext cx="7415927" cy="300609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FFFFFF"/>
              </a:buClr>
              <a:buSzPts val="6300"/>
              <a:buFont typeface="Unbounded"/>
              <a:buNone/>
            </a:pPr>
            <a:r>
              <a:rPr b="0" i="0" lang="en-US" sz="6300" u="none" cap="none" strike="noStrike">
                <a:solidFill>
                  <a:srgbClr val="FFFFFF"/>
                </a:solidFill>
                <a:latin typeface="Unbounded"/>
                <a:ea typeface="Unbounded"/>
                <a:cs typeface="Unbounded"/>
                <a:sym typeface="Unbounded"/>
              </a:rPr>
              <a:t>Hotel Management System</a:t>
            </a:r>
            <a:endParaRPr b="0" i="0" sz="6300" u="none" cap="none" strike="noStrike">
              <a:solidFill>
                <a:schemeClr val="dk1"/>
              </a:solidFill>
              <a:latin typeface="Calibri"/>
              <a:ea typeface="Calibri"/>
              <a:cs typeface="Calibri"/>
              <a:sym typeface="Calibri"/>
            </a:endParaRPr>
          </a:p>
        </p:txBody>
      </p:sp>
      <p:sp>
        <p:nvSpPr>
          <p:cNvPr id="47" name="Google Shape;47;p14"/>
          <p:cNvSpPr/>
          <p:nvPr/>
        </p:nvSpPr>
        <p:spPr>
          <a:xfrm>
            <a:off x="6350437" y="4263033"/>
            <a:ext cx="7415927" cy="237029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b="0" i="0" lang="en-US" sz="1900" u="none" cap="none" strike="noStrike">
                <a:solidFill>
                  <a:srgbClr val="CAD6DE"/>
                </a:solidFill>
                <a:latin typeface="Cabin"/>
                <a:ea typeface="Cabin"/>
                <a:cs typeface="Cabin"/>
                <a:sym typeface="Cabin"/>
              </a:rPr>
              <a:t>This SQL project is designed to manage and streamline hotel operations by maintaining and querying data related to guests, bookings, and financial transactions. The database schema includes tables for guests and bookings, capturing essential details for efficient hotel management. Below  queries to interact with and analyze the data within this system.</a:t>
            </a:r>
            <a:endParaRPr b="0" i="0" sz="1900" u="none" cap="none" strike="noStrike">
              <a:solidFill>
                <a:schemeClr val="dk1"/>
              </a:solidFill>
              <a:latin typeface="Calibri"/>
              <a:ea typeface="Calibri"/>
              <a:cs typeface="Calibri"/>
              <a:sym typeface="Calibri"/>
            </a:endParaRPr>
          </a:p>
        </p:txBody>
      </p:sp>
      <p:sp>
        <p:nvSpPr>
          <p:cNvPr id="48" name="Google Shape;48;p14"/>
          <p:cNvSpPr/>
          <p:nvPr/>
        </p:nvSpPr>
        <p:spPr>
          <a:xfrm>
            <a:off x="6868716" y="6910983"/>
            <a:ext cx="2398276" cy="431959"/>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CAD6DE"/>
              </a:buClr>
              <a:buSzPts val="2400"/>
              <a:buFont typeface="Cabin"/>
              <a:buNone/>
            </a:pPr>
            <a:r>
              <a:rPr b="1" i="0" lang="en-US" sz="2400" u="none" cap="none" strike="noStrike">
                <a:solidFill>
                  <a:srgbClr val="CAD6DE"/>
                </a:solidFill>
                <a:latin typeface="Cabin"/>
                <a:ea typeface="Cabin"/>
                <a:cs typeface="Cabin"/>
                <a:sym typeface="Cabin"/>
              </a:rPr>
              <a:t> basnagouda sb</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reencoded.png" id="130" name="Google Shape;130;p23"/>
          <p:cNvPicPr preferRelativeResize="0"/>
          <p:nvPr/>
        </p:nvPicPr>
        <p:blipFill rotWithShape="1">
          <a:blip r:embed="rId3">
            <a:alphaModFix/>
          </a:blip>
          <a:srcRect b="0" l="0" r="0" t="0"/>
          <a:stretch/>
        </p:blipFill>
        <p:spPr>
          <a:xfrm>
            <a:off x="0" y="0"/>
            <a:ext cx="14630400" cy="3086100"/>
          </a:xfrm>
          <a:prstGeom prst="rect">
            <a:avLst/>
          </a:prstGeom>
          <a:noFill/>
          <a:ln>
            <a:noFill/>
          </a:ln>
        </p:spPr>
      </p:pic>
      <p:sp>
        <p:nvSpPr>
          <p:cNvPr id="131" name="Google Shape;131;p23"/>
          <p:cNvSpPr/>
          <p:nvPr/>
        </p:nvSpPr>
        <p:spPr>
          <a:xfrm>
            <a:off x="968693" y="3956566"/>
            <a:ext cx="12692896"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8: Average Amount Spent by Guests with Long Stays</a:t>
            </a:r>
            <a:endParaRPr sz="4550">
              <a:solidFill>
                <a:schemeClr val="dk1"/>
              </a:solidFill>
              <a:latin typeface="Calibri"/>
              <a:ea typeface="Calibri"/>
              <a:cs typeface="Calibri"/>
              <a:sym typeface="Calibri"/>
            </a:endParaRPr>
          </a:p>
        </p:txBody>
      </p:sp>
      <p:sp>
        <p:nvSpPr>
          <p:cNvPr id="132" name="Google Shape;132;p23"/>
          <p:cNvSpPr/>
          <p:nvPr/>
        </p:nvSpPr>
        <p:spPr>
          <a:xfrm>
            <a:off x="968693" y="5778937"/>
            <a:ext cx="12692896"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calculates the average amount spent by guests who have stayed for more than 3 days. It uses a CTE (Common Table Expression) to calculate the stay duration for each booking, and a WHERE clause to filter bookings where the stay duration is greater than 3 days. The AVG function is then used to calculate the average amount spent for these long-stay guests.</a:t>
            </a:r>
            <a:endParaRPr sz="19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p:nvPr/>
        </p:nvSpPr>
        <p:spPr>
          <a:xfrm>
            <a:off x="893389" y="617003"/>
            <a:ext cx="12596813"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9: Guests with Most Bookings</a:t>
            </a:r>
            <a:endParaRPr sz="4550">
              <a:solidFill>
                <a:schemeClr val="dk1"/>
              </a:solidFill>
              <a:latin typeface="Calibri"/>
              <a:ea typeface="Calibri"/>
              <a:cs typeface="Calibri"/>
              <a:sym typeface="Calibri"/>
            </a:endParaRPr>
          </a:p>
        </p:txBody>
      </p:sp>
      <p:sp>
        <p:nvSpPr>
          <p:cNvPr id="139" name="Google Shape;139;p24"/>
          <p:cNvSpPr/>
          <p:nvPr/>
        </p:nvSpPr>
        <p:spPr>
          <a:xfrm>
            <a:off x="968693" y="1632403"/>
            <a:ext cx="12692896"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identifies the guests who have made the most bookings. The query combines data from the Guests and Bookings tables using an INNER JOIN, and then groups the bookings by guest ID and name. The COUNT function is used to count the number of bookings for each guest, and the ORDER BY clause sorts the results in descending order based on the number of bookings. The TOP 2 clause limits the results to the top two guests with the most bookings.</a:t>
            </a:r>
            <a:endParaRPr sz="19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nvSpPr>
        <p:spPr>
          <a:xfrm>
            <a:off x="765922" y="2069703"/>
            <a:ext cx="12668250"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a:solidFill>
                  <a:srgbClr val="7A7A7A"/>
                </a:solidFill>
                <a:latin typeface="Unbounded"/>
                <a:ea typeface="Unbounded"/>
                <a:cs typeface="Unbounded"/>
                <a:sym typeface="Unbounded"/>
              </a:rPr>
              <a:t>SQL project is designed to manage and streamline hotel operations by maintaining and querying data related to guests, bookings, and financial transactions. The database schema includes tables for guests and bookings, capturing essential details for efficient hotel management. Below are the T-SQL queries to interact with and analyze the data within this system.</a:t>
            </a:r>
            <a:endParaRPr sz="2800">
              <a:solidFill>
                <a:schemeClr val="dk1"/>
              </a:solidFill>
              <a:latin typeface="Unbounded"/>
              <a:ea typeface="Unbounded"/>
              <a:cs typeface="Unbounded"/>
              <a:sym typeface="Unbounded"/>
            </a:endParaRPr>
          </a:p>
        </p:txBody>
      </p:sp>
      <p:sp>
        <p:nvSpPr>
          <p:cNvPr id="145" name="Google Shape;145;p25"/>
          <p:cNvSpPr txBox="1"/>
          <p:nvPr/>
        </p:nvSpPr>
        <p:spPr>
          <a:xfrm>
            <a:off x="765922" y="1052550"/>
            <a:ext cx="54842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2F2F2"/>
                </a:solidFill>
                <a:latin typeface="Unbounded"/>
                <a:ea typeface="Unbounded"/>
                <a:cs typeface="Unbounded"/>
                <a:sym typeface="Unbounded"/>
              </a:rPr>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5"/>
          <p:cNvSpPr/>
          <p:nvPr/>
        </p:nvSpPr>
        <p:spPr>
          <a:xfrm>
            <a:off x="968693" y="2039541"/>
            <a:ext cx="6481048"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Database Schema</a:t>
            </a:r>
            <a:endParaRPr sz="4550">
              <a:solidFill>
                <a:schemeClr val="dk1"/>
              </a:solidFill>
              <a:latin typeface="Calibri"/>
              <a:ea typeface="Calibri"/>
              <a:cs typeface="Calibri"/>
              <a:sym typeface="Calibri"/>
            </a:endParaRPr>
          </a:p>
        </p:txBody>
      </p:sp>
      <p:sp>
        <p:nvSpPr>
          <p:cNvPr id="55" name="Google Shape;55;p15"/>
          <p:cNvSpPr/>
          <p:nvPr/>
        </p:nvSpPr>
        <p:spPr>
          <a:xfrm>
            <a:off x="968693" y="3382685"/>
            <a:ext cx="290453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2250"/>
              <a:buFont typeface="Unbounded"/>
              <a:buNone/>
            </a:pPr>
            <a:r>
              <a:rPr lang="en-US" sz="2250">
                <a:solidFill>
                  <a:srgbClr val="FFFFFF"/>
                </a:solidFill>
                <a:latin typeface="Unbounded"/>
                <a:ea typeface="Unbounded"/>
                <a:cs typeface="Unbounded"/>
                <a:sym typeface="Unbounded"/>
              </a:rPr>
              <a:t>Guests Table</a:t>
            </a:r>
            <a:endParaRPr sz="2250">
              <a:solidFill>
                <a:schemeClr val="dk1"/>
              </a:solidFill>
              <a:latin typeface="Calibri"/>
              <a:ea typeface="Calibri"/>
              <a:cs typeface="Calibri"/>
              <a:sym typeface="Calibri"/>
            </a:endParaRPr>
          </a:p>
        </p:txBody>
      </p:sp>
      <p:sp>
        <p:nvSpPr>
          <p:cNvPr id="56" name="Google Shape;56;p15"/>
          <p:cNvSpPr/>
          <p:nvPr/>
        </p:nvSpPr>
        <p:spPr>
          <a:xfrm>
            <a:off x="968693" y="3992642"/>
            <a:ext cx="6045279"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The Guests table stores information about each guest, including their name, contact details, and address. This table is essential for tracking guest information and ensuring accurate records.</a:t>
            </a:r>
            <a:endParaRPr sz="1900">
              <a:solidFill>
                <a:schemeClr val="dk1"/>
              </a:solidFill>
              <a:latin typeface="Calibri"/>
              <a:ea typeface="Calibri"/>
              <a:cs typeface="Calibri"/>
              <a:sym typeface="Calibri"/>
            </a:endParaRPr>
          </a:p>
        </p:txBody>
      </p:sp>
      <p:sp>
        <p:nvSpPr>
          <p:cNvPr id="57" name="Google Shape;57;p15"/>
          <p:cNvSpPr/>
          <p:nvPr/>
        </p:nvSpPr>
        <p:spPr>
          <a:xfrm>
            <a:off x="7623810" y="3382685"/>
            <a:ext cx="290453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2250"/>
              <a:buFont typeface="Unbounded"/>
              <a:buNone/>
            </a:pPr>
            <a:r>
              <a:rPr lang="en-US" sz="2250">
                <a:solidFill>
                  <a:srgbClr val="FFFFFF"/>
                </a:solidFill>
                <a:latin typeface="Unbounded"/>
                <a:ea typeface="Unbounded"/>
                <a:cs typeface="Unbounded"/>
                <a:sym typeface="Unbounded"/>
              </a:rPr>
              <a:t>Bookings Table</a:t>
            </a:r>
            <a:endParaRPr sz="2250">
              <a:solidFill>
                <a:schemeClr val="dk1"/>
              </a:solidFill>
              <a:latin typeface="Calibri"/>
              <a:ea typeface="Calibri"/>
              <a:cs typeface="Calibri"/>
              <a:sym typeface="Calibri"/>
            </a:endParaRPr>
          </a:p>
        </p:txBody>
      </p:sp>
      <p:sp>
        <p:nvSpPr>
          <p:cNvPr id="58" name="Google Shape;58;p15"/>
          <p:cNvSpPr/>
          <p:nvPr/>
        </p:nvSpPr>
        <p:spPr>
          <a:xfrm>
            <a:off x="7623810" y="3992642"/>
            <a:ext cx="6045279"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The Bookings table holds details about each booking, such as the guest's ID, room number, check-in and check-out dates, and the total amount paid. This table is crucial for managing bookings, generating reports, and analyzing revenue.</a:t>
            </a:r>
            <a:endParaRPr sz="1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5" name="Google Shape;65;p16"/>
          <p:cNvSpPr/>
          <p:nvPr/>
        </p:nvSpPr>
        <p:spPr>
          <a:xfrm>
            <a:off x="6350437" y="1055608"/>
            <a:ext cx="5809059"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Data Insertion</a:t>
            </a:r>
            <a:endParaRPr sz="4550">
              <a:solidFill>
                <a:schemeClr val="dk1"/>
              </a:solidFill>
              <a:latin typeface="Calibri"/>
              <a:ea typeface="Calibri"/>
              <a:cs typeface="Calibri"/>
              <a:sym typeface="Calibri"/>
            </a:endParaRPr>
          </a:p>
        </p:txBody>
      </p:sp>
      <p:sp>
        <p:nvSpPr>
          <p:cNvPr id="66" name="Google Shape;66;p16"/>
          <p:cNvSpPr/>
          <p:nvPr/>
        </p:nvSpPr>
        <p:spPr>
          <a:xfrm>
            <a:off x="6705481" y="2151936"/>
            <a:ext cx="30480" cy="5021937"/>
          </a:xfrm>
          <a:prstGeom prst="roundRect">
            <a:avLst>
              <a:gd fmla="val 121500"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a:off x="6967954" y="2692003"/>
            <a:ext cx="864037" cy="30480"/>
          </a:xfrm>
          <a:prstGeom prst="roundRect">
            <a:avLst>
              <a:gd fmla="val 121500"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6443008" y="2429589"/>
            <a:ext cx="555427" cy="555427"/>
          </a:xfrm>
          <a:prstGeom prst="roundRect">
            <a:avLst>
              <a:gd fmla="val 6668"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6638627" y="2533055"/>
            <a:ext cx="164187" cy="3484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700"/>
              <a:buFont typeface="Unbounded"/>
              <a:buNone/>
            </a:pPr>
            <a:r>
              <a:rPr lang="en-US" sz="2700">
                <a:solidFill>
                  <a:srgbClr val="CAD6DE"/>
                </a:solidFill>
                <a:latin typeface="Unbounded"/>
                <a:ea typeface="Unbounded"/>
                <a:cs typeface="Unbounded"/>
                <a:sym typeface="Unbounded"/>
              </a:rPr>
              <a:t>1</a:t>
            </a:r>
            <a:endParaRPr sz="2700">
              <a:solidFill>
                <a:schemeClr val="dk1"/>
              </a:solidFill>
              <a:latin typeface="Calibri"/>
              <a:ea typeface="Calibri"/>
              <a:cs typeface="Calibri"/>
              <a:sym typeface="Calibri"/>
            </a:endParaRPr>
          </a:p>
        </p:txBody>
      </p:sp>
      <p:sp>
        <p:nvSpPr>
          <p:cNvPr id="70" name="Google Shape;70;p16"/>
          <p:cNvSpPr/>
          <p:nvPr/>
        </p:nvSpPr>
        <p:spPr>
          <a:xfrm>
            <a:off x="8078510" y="2398752"/>
            <a:ext cx="290453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2250"/>
              <a:buFont typeface="Unbounded"/>
              <a:buNone/>
            </a:pPr>
            <a:r>
              <a:rPr lang="en-US" sz="2250">
                <a:solidFill>
                  <a:srgbClr val="CAD6DE"/>
                </a:solidFill>
                <a:latin typeface="Unbounded"/>
                <a:ea typeface="Unbounded"/>
                <a:cs typeface="Unbounded"/>
                <a:sym typeface="Unbounded"/>
              </a:rPr>
              <a:t>Guest Records</a:t>
            </a:r>
            <a:endParaRPr sz="2250">
              <a:solidFill>
                <a:schemeClr val="dk1"/>
              </a:solidFill>
              <a:latin typeface="Calibri"/>
              <a:ea typeface="Calibri"/>
              <a:cs typeface="Calibri"/>
              <a:sym typeface="Calibri"/>
            </a:endParaRPr>
          </a:p>
        </p:txBody>
      </p:sp>
      <p:sp>
        <p:nvSpPr>
          <p:cNvPr id="71" name="Google Shape;71;p16"/>
          <p:cNvSpPr/>
          <p:nvPr/>
        </p:nvSpPr>
        <p:spPr>
          <a:xfrm>
            <a:off x="8078510" y="2910007"/>
            <a:ext cx="5687854"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The code snippet inserts records into the Guests table, providing details about each guest, including their name, email, phone number, address, and city.</a:t>
            </a:r>
            <a:endParaRPr sz="1900">
              <a:solidFill>
                <a:schemeClr val="dk1"/>
              </a:solidFill>
              <a:latin typeface="Calibri"/>
              <a:ea typeface="Calibri"/>
              <a:cs typeface="Calibri"/>
              <a:sym typeface="Calibri"/>
            </a:endParaRPr>
          </a:p>
        </p:txBody>
      </p:sp>
      <p:sp>
        <p:nvSpPr>
          <p:cNvPr id="72" name="Google Shape;72;p16"/>
          <p:cNvSpPr/>
          <p:nvPr/>
        </p:nvSpPr>
        <p:spPr>
          <a:xfrm>
            <a:off x="6967954" y="5128855"/>
            <a:ext cx="864037" cy="30480"/>
          </a:xfrm>
          <a:prstGeom prst="roundRect">
            <a:avLst>
              <a:gd fmla="val 121500"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6443008" y="4866442"/>
            <a:ext cx="555427" cy="555427"/>
          </a:xfrm>
          <a:prstGeom prst="roundRect">
            <a:avLst>
              <a:gd fmla="val 6668"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6583144" y="4969907"/>
            <a:ext cx="275034" cy="3484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700"/>
              <a:buFont typeface="Unbounded"/>
              <a:buNone/>
            </a:pPr>
            <a:r>
              <a:rPr lang="en-US" sz="2700">
                <a:solidFill>
                  <a:srgbClr val="CAD6DE"/>
                </a:solidFill>
                <a:latin typeface="Unbounded"/>
                <a:ea typeface="Unbounded"/>
                <a:cs typeface="Unbounded"/>
                <a:sym typeface="Unbounded"/>
              </a:rPr>
              <a:t>2</a:t>
            </a:r>
            <a:endParaRPr sz="2700">
              <a:solidFill>
                <a:schemeClr val="dk1"/>
              </a:solidFill>
              <a:latin typeface="Calibri"/>
              <a:ea typeface="Calibri"/>
              <a:cs typeface="Calibri"/>
              <a:sym typeface="Calibri"/>
            </a:endParaRPr>
          </a:p>
        </p:txBody>
      </p:sp>
      <p:sp>
        <p:nvSpPr>
          <p:cNvPr id="75" name="Google Shape;75;p16"/>
          <p:cNvSpPr/>
          <p:nvPr/>
        </p:nvSpPr>
        <p:spPr>
          <a:xfrm>
            <a:off x="8078510" y="4835604"/>
            <a:ext cx="292227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2250"/>
              <a:buFont typeface="Unbounded"/>
              <a:buNone/>
            </a:pPr>
            <a:r>
              <a:rPr lang="en-US" sz="2250">
                <a:solidFill>
                  <a:srgbClr val="CAD6DE"/>
                </a:solidFill>
                <a:latin typeface="Unbounded"/>
                <a:ea typeface="Unbounded"/>
                <a:cs typeface="Unbounded"/>
                <a:sym typeface="Unbounded"/>
              </a:rPr>
              <a:t>Booking Records</a:t>
            </a:r>
            <a:endParaRPr sz="2250">
              <a:solidFill>
                <a:schemeClr val="dk1"/>
              </a:solidFill>
              <a:latin typeface="Calibri"/>
              <a:ea typeface="Calibri"/>
              <a:cs typeface="Calibri"/>
              <a:sym typeface="Calibri"/>
            </a:endParaRPr>
          </a:p>
        </p:txBody>
      </p:sp>
      <p:sp>
        <p:nvSpPr>
          <p:cNvPr id="76" name="Google Shape;76;p16"/>
          <p:cNvSpPr/>
          <p:nvPr/>
        </p:nvSpPr>
        <p:spPr>
          <a:xfrm>
            <a:off x="8078510" y="5346859"/>
            <a:ext cx="5687854"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code snippet inserts records into the Bookings table, capturing information about each booking, including the guest's ID, room number, check-in and check-out dates, and the total amount paid.</a:t>
            </a:r>
            <a:endParaRPr sz="19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3" name="Google Shape;83;p17"/>
          <p:cNvSpPr/>
          <p:nvPr/>
        </p:nvSpPr>
        <p:spPr>
          <a:xfrm>
            <a:off x="6350437" y="2215991"/>
            <a:ext cx="7415927"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1: Most Frequent Guest</a:t>
            </a:r>
            <a:endParaRPr sz="4550">
              <a:solidFill>
                <a:schemeClr val="dk1"/>
              </a:solidFill>
              <a:latin typeface="Calibri"/>
              <a:ea typeface="Calibri"/>
              <a:cs typeface="Calibri"/>
              <a:sym typeface="Calibri"/>
            </a:endParaRPr>
          </a:p>
        </p:txBody>
      </p:sp>
      <p:sp>
        <p:nvSpPr>
          <p:cNvPr id="84" name="Google Shape;84;p17"/>
          <p:cNvSpPr/>
          <p:nvPr/>
        </p:nvSpPr>
        <p:spPr>
          <a:xfrm>
            <a:off x="6350437" y="4038362"/>
            <a:ext cx="7415927"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identifies the guest who has made the most bookings. It uses a combination of JOIN, GROUP BY, and RANK functions to calculate the booking count for each guest and then rank them based on the count. The query then selects the guest with the highest rank, indicating the guest with the most bookings.</a:t>
            </a:r>
            <a:endParaRPr sz="19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preencoded.png" id="90" name="Google Shape;90;p18"/>
          <p:cNvPicPr preferRelativeResize="0"/>
          <p:nvPr/>
        </p:nvPicPr>
        <p:blipFill rotWithShape="1">
          <a:blip r:embed="rId3">
            <a:alphaModFix/>
          </a:blip>
          <a:srcRect b="0" l="0" r="0" t="0"/>
          <a:stretch/>
        </p:blipFill>
        <p:spPr>
          <a:xfrm>
            <a:off x="0" y="0"/>
            <a:ext cx="14630400" cy="3086100"/>
          </a:xfrm>
          <a:prstGeom prst="rect">
            <a:avLst/>
          </a:prstGeom>
          <a:noFill/>
          <a:ln>
            <a:noFill/>
          </a:ln>
        </p:spPr>
      </p:pic>
      <p:sp>
        <p:nvSpPr>
          <p:cNvPr id="91" name="Google Shape;91;p18"/>
          <p:cNvSpPr/>
          <p:nvPr/>
        </p:nvSpPr>
        <p:spPr>
          <a:xfrm>
            <a:off x="968693" y="4154091"/>
            <a:ext cx="12692896"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2: Guests with Bookings in Specific Dates</a:t>
            </a:r>
            <a:endParaRPr sz="4550">
              <a:solidFill>
                <a:schemeClr val="dk1"/>
              </a:solidFill>
              <a:latin typeface="Calibri"/>
              <a:ea typeface="Calibri"/>
              <a:cs typeface="Calibri"/>
              <a:sym typeface="Calibri"/>
            </a:endParaRPr>
          </a:p>
        </p:txBody>
      </p:sp>
      <p:sp>
        <p:nvSpPr>
          <p:cNvPr id="92" name="Google Shape;92;p18"/>
          <p:cNvSpPr/>
          <p:nvPr/>
        </p:nvSpPr>
        <p:spPr>
          <a:xfrm>
            <a:off x="968693" y="5976461"/>
            <a:ext cx="12692896"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retrieves a list of guests who have bookings within a specific date range. It uses INNER JOIN to combine data from the Guests and Bookings tables, and a WHERE clause to filter bookings based on the check-in date. The DISTINCT keyword ensures that each guest is listed only once, even if they have multiple bookings within the specified period.</a:t>
            </a:r>
            <a:endParaRPr sz="19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9" name="Google Shape;99;p19"/>
          <p:cNvSpPr/>
          <p:nvPr/>
        </p:nvSpPr>
        <p:spPr>
          <a:xfrm>
            <a:off x="6350437" y="2215991"/>
            <a:ext cx="7415927"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4: Total Revenue</a:t>
            </a:r>
            <a:endParaRPr sz="4550">
              <a:solidFill>
                <a:schemeClr val="dk1"/>
              </a:solidFill>
              <a:latin typeface="Calibri"/>
              <a:ea typeface="Calibri"/>
              <a:cs typeface="Calibri"/>
              <a:sym typeface="Calibri"/>
            </a:endParaRPr>
          </a:p>
        </p:txBody>
      </p:sp>
      <p:sp>
        <p:nvSpPr>
          <p:cNvPr id="100" name="Google Shape;100;p19"/>
          <p:cNvSpPr/>
          <p:nvPr/>
        </p:nvSpPr>
        <p:spPr>
          <a:xfrm>
            <a:off x="6350437" y="4038362"/>
            <a:ext cx="7415927"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calculates the total revenue generated from all bookings. It uses the SUM function to aggregate the amount paid for each booking, taking into account the duration of the stay. The query uses a CASE statement to handle bookings where the check-in and check-out dates are the same, ensuring accurate revenue calculation.</a:t>
            </a:r>
            <a:endParaRPr sz="19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preencoded.png" id="106" name="Google Shape;106;p2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7" name="Google Shape;107;p20"/>
          <p:cNvSpPr/>
          <p:nvPr/>
        </p:nvSpPr>
        <p:spPr>
          <a:xfrm>
            <a:off x="6350437" y="2215991"/>
            <a:ext cx="7415927"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5: Average Stay Duration</a:t>
            </a:r>
            <a:endParaRPr sz="4550">
              <a:solidFill>
                <a:schemeClr val="dk1"/>
              </a:solidFill>
              <a:latin typeface="Calibri"/>
              <a:ea typeface="Calibri"/>
              <a:cs typeface="Calibri"/>
              <a:sym typeface="Calibri"/>
            </a:endParaRPr>
          </a:p>
        </p:txBody>
      </p:sp>
      <p:sp>
        <p:nvSpPr>
          <p:cNvPr id="108" name="Google Shape;108;p20"/>
          <p:cNvSpPr/>
          <p:nvPr/>
        </p:nvSpPr>
        <p:spPr>
          <a:xfrm>
            <a:off x="6350437" y="4038362"/>
            <a:ext cx="7415927"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calculates the average stay duration of guests. It uses a CTE (Common Table Expression) to calculate the stay duration for each booking, taking into account bookings where the check-in and check-out dates are the same. The AVG function is then used to calculate the average stay duration from the CTE.</a:t>
            </a:r>
            <a:endParaRPr sz="19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preencoded.png" id="114" name="Google Shape;114;p21"/>
          <p:cNvPicPr preferRelativeResize="0"/>
          <p:nvPr/>
        </p:nvPicPr>
        <p:blipFill rotWithShape="1">
          <a:blip r:embed="rId3">
            <a:alphaModFix/>
          </a:blip>
          <a:srcRect b="0" l="0" r="0" t="0"/>
          <a:stretch/>
        </p:blipFill>
        <p:spPr>
          <a:xfrm>
            <a:off x="0" y="0"/>
            <a:ext cx="14630400" cy="3086100"/>
          </a:xfrm>
          <a:prstGeom prst="rect">
            <a:avLst/>
          </a:prstGeom>
          <a:noFill/>
          <a:ln>
            <a:noFill/>
          </a:ln>
        </p:spPr>
      </p:pic>
      <p:sp>
        <p:nvSpPr>
          <p:cNvPr id="115" name="Google Shape;115;p21"/>
          <p:cNvSpPr/>
          <p:nvPr/>
        </p:nvSpPr>
        <p:spPr>
          <a:xfrm>
            <a:off x="968693" y="4154091"/>
            <a:ext cx="12692896"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6: Guests with Multiple Bookings in Same Room</a:t>
            </a:r>
            <a:endParaRPr sz="4550">
              <a:solidFill>
                <a:schemeClr val="dk1"/>
              </a:solidFill>
              <a:latin typeface="Calibri"/>
              <a:ea typeface="Calibri"/>
              <a:cs typeface="Calibri"/>
              <a:sym typeface="Calibri"/>
            </a:endParaRPr>
          </a:p>
        </p:txBody>
      </p:sp>
      <p:sp>
        <p:nvSpPr>
          <p:cNvPr id="116" name="Google Shape;116;p21"/>
          <p:cNvSpPr/>
          <p:nvPr/>
        </p:nvSpPr>
        <p:spPr>
          <a:xfrm>
            <a:off x="968693" y="5976461"/>
            <a:ext cx="12692896"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identifies guests who have booked the same room multiple times. It uses INNER JOIN to combine data from the Bookings and Guests tables, and GROUP BY to group bookings by guest name, guest ID, and room number. The HAVING clause filters the results to include only guests with more than one booking in the same room.</a:t>
            </a:r>
            <a:endParaRPr sz="19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preencoded.png" id="122" name="Google Shape;122;p22"/>
          <p:cNvPicPr preferRelativeResize="0"/>
          <p:nvPr/>
        </p:nvPicPr>
        <p:blipFill rotWithShape="1">
          <a:blip r:embed="rId3">
            <a:alphaModFix/>
          </a:blip>
          <a:srcRect b="0" l="0" r="0" t="0"/>
          <a:stretch/>
        </p:blipFill>
        <p:spPr>
          <a:xfrm>
            <a:off x="0" y="0"/>
            <a:ext cx="14630400" cy="3086100"/>
          </a:xfrm>
          <a:prstGeom prst="rect">
            <a:avLst/>
          </a:prstGeom>
          <a:noFill/>
          <a:ln>
            <a:noFill/>
          </a:ln>
        </p:spPr>
      </p:pic>
      <p:sp>
        <p:nvSpPr>
          <p:cNvPr id="123" name="Google Shape;123;p22"/>
          <p:cNvSpPr/>
          <p:nvPr/>
        </p:nvSpPr>
        <p:spPr>
          <a:xfrm>
            <a:off x="968693" y="3956566"/>
            <a:ext cx="12692896"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4550"/>
              <a:buFont typeface="Unbounded"/>
              <a:buNone/>
            </a:pPr>
            <a:r>
              <a:rPr lang="en-US" sz="4550">
                <a:solidFill>
                  <a:srgbClr val="FFFFFF"/>
                </a:solidFill>
                <a:latin typeface="Unbounded"/>
                <a:ea typeface="Unbounded"/>
                <a:cs typeface="Unbounded"/>
                <a:sym typeface="Unbounded"/>
              </a:rPr>
              <a:t>Query 7: Top 2 Guests by Total Amount Spent</a:t>
            </a:r>
            <a:endParaRPr sz="4550">
              <a:solidFill>
                <a:schemeClr val="dk1"/>
              </a:solidFill>
              <a:latin typeface="Calibri"/>
              <a:ea typeface="Calibri"/>
              <a:cs typeface="Calibri"/>
              <a:sym typeface="Calibri"/>
            </a:endParaRPr>
          </a:p>
        </p:txBody>
      </p:sp>
      <p:sp>
        <p:nvSpPr>
          <p:cNvPr id="124" name="Google Shape;124;p22"/>
          <p:cNvSpPr/>
          <p:nvPr/>
        </p:nvSpPr>
        <p:spPr>
          <a:xfrm>
            <a:off x="968693" y="5778937"/>
            <a:ext cx="12692896"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900"/>
              <a:buFont typeface="Cabin"/>
              <a:buNone/>
            </a:pPr>
            <a:r>
              <a:rPr lang="en-US" sz="1900">
                <a:solidFill>
                  <a:srgbClr val="CAD6DE"/>
                </a:solidFill>
                <a:latin typeface="Cabin"/>
                <a:ea typeface="Cabin"/>
                <a:cs typeface="Cabin"/>
                <a:sym typeface="Cabin"/>
              </a:rPr>
              <a:t>This query identifies the top two guests based on their total amount spent. It uses INNER JOIN to combine data from the Guests and Bookings tables, and GROUP BY to group bookings by guest ID and name. The SUM function calculates the total amount spent for each guest, and the ORDER BY clause sorts the results in descending order based on the total amount spent. The TOP 2 clause limits the results to the top two guests.</a:t>
            </a:r>
            <a:endParaRPr sz="19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